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</p:sldIdLst>
  <p:sldSz cx="6858000" cy="9906000" type="A4"/>
  <p:notesSz cx="67818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776" y="-461"/>
      </p:cViewPr>
      <p:guideLst>
        <p:guide orient="horz" pos="3120"/>
        <p:guide pos="2160"/>
        <p:guide orient="horz" pos="9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68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09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87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17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34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35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9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89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67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98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13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0BDDE-3EF3-40C1-B031-B43204413106}" type="datetimeFigureOut">
              <a:rPr lang="de-DE" smtClean="0"/>
              <a:t>08.12.2021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8DB03-688D-4737-B349-CD8FC83A9C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51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im.uz.zgora.pl/" TargetMode="External"/><Relationship Id="rId13" Type="http://schemas.openxmlformats.org/officeDocument/2006/relationships/hyperlink" Target="mailto:gorzow@simp.pl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12" Type="http://schemas.openxmlformats.org/officeDocument/2006/relationships/hyperlink" Target="https://gorzow.simp.p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hyperlink" Target="mailto:fg-leichtbau@b-tu.de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www.b-tu.de/fg-leichtbau" TargetMode="External"/><Relationship Id="rId9" Type="http://schemas.openxmlformats.org/officeDocument/2006/relationships/hyperlink" Target="mailto:sekretariat@wm.uz.zgora.pl" TargetMode="External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8636131937?pwd=dmE5dVc2UkdjVXNjN1hzS3NPM1B3UT09" TargetMode="External"/><Relationship Id="rId7" Type="http://schemas.openxmlformats.org/officeDocument/2006/relationships/image" Target="../media/image11.sv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8636131937?pwd=dmE5dVc2UkdjVXNjN1hzS3NPM1B3UT09" TargetMode="External"/><Relationship Id="rId7" Type="http://schemas.openxmlformats.org/officeDocument/2006/relationships/image" Target="../media/image11.sv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9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="" xmlns:a16="http://schemas.microsoft.com/office/drawing/2014/main" id="{7C59EA5D-4F7B-4AFF-9F4D-AC28560D79A6}"/>
              </a:ext>
            </a:extLst>
          </p:cNvPr>
          <p:cNvSpPr/>
          <p:nvPr/>
        </p:nvSpPr>
        <p:spPr>
          <a:xfrm>
            <a:off x="0" y="141734"/>
            <a:ext cx="6858000" cy="90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="" xmlns:a16="http://schemas.microsoft.com/office/drawing/2014/main" id="{9E110371-5A6E-40BC-B47C-CA4A8D6D82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46" y="3096923"/>
            <a:ext cx="2507708" cy="253136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9CE29EDF-00C0-4271-AE50-A7B146C498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20" y="141734"/>
            <a:ext cx="6074360" cy="900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="" xmlns:a16="http://schemas.microsoft.com/office/drawing/2014/main" id="{D2D65F6F-B56A-48DB-A618-A6C52FAF7B95}"/>
              </a:ext>
            </a:extLst>
          </p:cNvPr>
          <p:cNvSpPr txBox="1"/>
          <p:nvPr/>
        </p:nvSpPr>
        <p:spPr>
          <a:xfrm>
            <a:off x="563672" y="1602523"/>
            <a:ext cx="57494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820" algn="ctr"/>
            <a:r>
              <a:rPr lang="pl-PL" sz="2000" b="1" dirty="0">
                <a:solidFill>
                  <a:srgbClr val="000000"/>
                </a:solidFill>
              </a:rPr>
              <a:t>Przełamywanie granic za pomocą technologii </a:t>
            </a:r>
            <a:br>
              <a:rPr lang="pl-PL" sz="20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o kluczowym znaczeniu </a:t>
            </a:r>
            <a:r>
              <a:rPr lang="de-DE" sz="20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de-DE" sz="1100" b="1" i="0" u="none" strike="noStrike" baseline="0" dirty="0">
                <a:solidFill>
                  <a:srgbClr val="000000"/>
                </a:solidFill>
                <a:latin typeface="+mn-lt"/>
              </a:rPr>
              <a:t/>
            </a:r>
            <a:br>
              <a:rPr lang="de-DE" sz="1100" b="1" i="0" u="none" strike="noStrike" baseline="0" dirty="0">
                <a:solidFill>
                  <a:srgbClr val="000000"/>
                </a:solidFill>
                <a:latin typeface="+mn-lt"/>
              </a:rPr>
            </a:br>
            <a:r>
              <a:rPr lang="pl-PL" sz="1400" b="1" dirty="0">
                <a:solidFill>
                  <a:srgbClr val="000000"/>
                </a:solidFill>
              </a:rPr>
              <a:t>Zrównoważony rozwój transgranicznej sieci kompetencji w zakresie transferu wiedzy i technologii w dziedzinie budowy lekkich konstrukcji zorientowanej na zastosowania w praktyce</a:t>
            </a:r>
            <a:endParaRPr lang="de-DE" sz="1400" b="1" i="0" u="none" strike="noStrike" baseline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="" xmlns:a16="http://schemas.microsoft.com/office/drawing/2014/main" id="{2E1FED61-87E0-4774-9F84-5F7B419FD3B3}"/>
              </a:ext>
            </a:extLst>
          </p:cNvPr>
          <p:cNvSpPr txBox="1"/>
          <p:nvPr/>
        </p:nvSpPr>
        <p:spPr>
          <a:xfrm>
            <a:off x="1069041" y="6142970"/>
            <a:ext cx="4743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820" algn="ctr"/>
            <a:r>
              <a:rPr lang="pl-PL" b="1" dirty="0">
                <a:solidFill>
                  <a:srgbClr val="000000"/>
                </a:solidFill>
              </a:rPr>
              <a:t>5</a:t>
            </a:r>
            <a:r>
              <a:rPr lang="de-DE" b="1" dirty="0">
                <a:solidFill>
                  <a:srgbClr val="000000"/>
                </a:solidFill>
              </a:rPr>
              <a:t>. Warsztat:</a:t>
            </a:r>
            <a:endParaRPr lang="de-DE" sz="1800" b="1" i="0" u="none" strike="noStrike" baseline="0" dirty="0">
              <a:solidFill>
                <a:srgbClr val="000000"/>
              </a:solidFill>
            </a:endParaRPr>
          </a:p>
          <a:p>
            <a:pPr marR="2820" algn="ctr"/>
            <a:r>
              <a:rPr lang="de-DE" b="1" dirty="0">
                <a:solidFill>
                  <a:srgbClr val="000000"/>
                </a:solidFill>
              </a:rPr>
              <a:t>„</a:t>
            </a:r>
            <a:r>
              <a:rPr lang="pl-PL" b="1" dirty="0">
                <a:solidFill>
                  <a:srgbClr val="000000"/>
                </a:solidFill>
              </a:rPr>
              <a:t>Charakterystyka własności mechanicznych kompozytów</a:t>
            </a:r>
            <a:r>
              <a:rPr lang="de-DE" dirty="0"/>
              <a:t>“</a:t>
            </a:r>
          </a:p>
          <a:p>
            <a:pPr marR="2820" algn="ctr" rtl="0"/>
            <a:r>
              <a:rPr lang="pl-PL" sz="1800" b="1" i="0" u="none" strike="noStrike" baseline="0" dirty="0">
                <a:solidFill>
                  <a:srgbClr val="000000"/>
                </a:solidFill>
              </a:rPr>
              <a:t>09</a:t>
            </a:r>
            <a:r>
              <a:rPr lang="de-DE" sz="1800" b="1" i="0" u="none" strike="noStrike" baseline="0" dirty="0">
                <a:solidFill>
                  <a:srgbClr val="000000"/>
                </a:solidFill>
              </a:rPr>
              <a:t>. – </a:t>
            </a:r>
            <a:r>
              <a:rPr lang="pl-PL" b="1" dirty="0">
                <a:solidFill>
                  <a:srgbClr val="000000"/>
                </a:solidFill>
              </a:rPr>
              <a:t>10</a:t>
            </a:r>
            <a:r>
              <a:rPr lang="de-DE" sz="1800" b="1" i="0" u="none" strike="noStrike" baseline="0" dirty="0">
                <a:solidFill>
                  <a:srgbClr val="000000"/>
                </a:solidFill>
              </a:rPr>
              <a:t>.</a:t>
            </a:r>
            <a:r>
              <a:rPr lang="pl-PL" sz="1800" b="1" i="0" u="none" strike="noStrike" baseline="0" dirty="0">
                <a:solidFill>
                  <a:srgbClr val="000000"/>
                </a:solidFill>
              </a:rPr>
              <a:t>12</a:t>
            </a:r>
            <a:r>
              <a:rPr lang="de-DE" sz="1800" b="1" i="0" u="none" strike="noStrike" baseline="0" dirty="0">
                <a:solidFill>
                  <a:srgbClr val="000000"/>
                </a:solidFill>
              </a:rPr>
              <a:t>.2021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="" xmlns:a16="http://schemas.microsoft.com/office/drawing/2014/main" id="{324C24F1-64D6-4F70-97DB-782A50A15B11}"/>
              </a:ext>
            </a:extLst>
          </p:cNvPr>
          <p:cNvSpPr txBox="1"/>
          <p:nvPr/>
        </p:nvSpPr>
        <p:spPr>
          <a:xfrm>
            <a:off x="0" y="7993382"/>
            <a:ext cx="222048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l" rtl="0"/>
            <a:r>
              <a:rPr lang="de-DE" sz="1000" b="1" i="1" u="none" strike="noStrike" baseline="0" dirty="0">
                <a:latin typeface="Calibri" panose="020F0502020204030204" pitchFamily="34" charset="0"/>
              </a:rPr>
              <a:t>Univ.-Prof. Dr.-Ing. Holger Seidlitz</a:t>
            </a:r>
          </a:p>
          <a:p>
            <a:pPr marL="0" marR="0" lvl="1" algn="l" rtl="0"/>
            <a:r>
              <a:rPr lang="de-DE" sz="1000" b="0" i="0" u="none" strike="noStrike" baseline="0" dirty="0">
                <a:latin typeface="Calibri" panose="020F0502020204030204" pitchFamily="34" charset="0"/>
              </a:rPr>
              <a:t>BTU Cottbus - Senftenberg</a:t>
            </a:r>
          </a:p>
          <a:p>
            <a:pPr marL="0" marR="0" lvl="1" algn="l" rtl="0"/>
            <a:r>
              <a:rPr lang="de-DE" sz="1000" b="0" i="0" u="none" strike="noStrike" baseline="0" dirty="0">
                <a:latin typeface="Calibri" panose="020F0502020204030204" pitchFamily="34" charset="0"/>
              </a:rPr>
              <a:t>Fachgebiet Polymerbasierter Leichtbau</a:t>
            </a:r>
          </a:p>
          <a:p>
            <a:pPr marL="0" marR="0" lvl="1" algn="l" rtl="0"/>
            <a:r>
              <a:rPr lang="de-DE" sz="1000" b="0" i="0" u="none" strike="noStrike" baseline="0" dirty="0">
                <a:latin typeface="Calibri" panose="020F0502020204030204" pitchFamily="34" charset="0"/>
              </a:rPr>
              <a:t>Konrad-Wachsmann-Allee 17</a:t>
            </a:r>
          </a:p>
          <a:p>
            <a:pPr marR="0" algn="l" rtl="0"/>
            <a:r>
              <a:rPr lang="de-DE" sz="1000" b="0" i="0" u="none" strike="noStrike" baseline="0" dirty="0">
                <a:latin typeface="Calibri" panose="020F0502020204030204" pitchFamily="34" charset="0"/>
              </a:rPr>
              <a:t>03046 Cottbus</a:t>
            </a:r>
          </a:p>
          <a:p>
            <a:r>
              <a:rPr lang="de-DE" sz="1000" dirty="0">
                <a:hlinkClick r:id="rId4"/>
              </a:rPr>
              <a:t>https://www.b-tu.de/fg-leichtbau</a:t>
            </a:r>
            <a:endParaRPr lang="de-DE" sz="1000" dirty="0"/>
          </a:p>
          <a:p>
            <a:r>
              <a:rPr lang="de-DE" sz="1000" dirty="0">
                <a:hlinkClick r:id="rId5"/>
              </a:rPr>
              <a:t>fg-leichtbau@b-tu.de</a:t>
            </a:r>
            <a:endParaRPr lang="de-DE" sz="1000" dirty="0"/>
          </a:p>
        </p:txBody>
      </p:sp>
      <p:grpSp>
        <p:nvGrpSpPr>
          <p:cNvPr id="32" name="Gruppieren 31">
            <a:extLst>
              <a:ext uri="{FF2B5EF4-FFF2-40B4-BE49-F238E27FC236}">
                <a16:creationId xmlns="" xmlns:a16="http://schemas.microsoft.com/office/drawing/2014/main" id="{63E7B4BF-5232-46C1-A63A-8F73CF4C058D}"/>
              </a:ext>
            </a:extLst>
          </p:cNvPr>
          <p:cNvGrpSpPr/>
          <p:nvPr/>
        </p:nvGrpSpPr>
        <p:grpSpPr>
          <a:xfrm>
            <a:off x="110391" y="9291411"/>
            <a:ext cx="1642191" cy="440725"/>
            <a:chOff x="110391" y="9311015"/>
            <a:chExt cx="1642191" cy="440725"/>
          </a:xfrm>
        </p:grpSpPr>
        <p:pic>
          <p:nvPicPr>
            <p:cNvPr id="21" name="Grafik 20">
              <a:extLst>
                <a:ext uri="{FF2B5EF4-FFF2-40B4-BE49-F238E27FC236}">
                  <a16:creationId xmlns="" xmlns:a16="http://schemas.microsoft.com/office/drawing/2014/main" id="{B6421DDF-EB80-4BDB-BC05-81EBE2F5C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193" y="9311015"/>
              <a:ext cx="979389" cy="440725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="" xmlns:a16="http://schemas.microsoft.com/office/drawing/2014/main" id="{ABE354A1-A51B-4F0F-8DA9-8B491AB43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91" y="9311015"/>
              <a:ext cx="573124" cy="419596"/>
            </a:xfrm>
            <a:prstGeom prst="rect">
              <a:avLst/>
            </a:prstGeom>
          </p:spPr>
        </p:pic>
      </p:grpSp>
      <p:sp>
        <p:nvSpPr>
          <p:cNvPr id="23" name="Textfeld 22">
            <a:extLst>
              <a:ext uri="{FF2B5EF4-FFF2-40B4-BE49-F238E27FC236}">
                <a16:creationId xmlns="" xmlns:a16="http://schemas.microsoft.com/office/drawing/2014/main" id="{AE973F3E-71E3-46E9-8054-9C115343B982}"/>
              </a:ext>
            </a:extLst>
          </p:cNvPr>
          <p:cNvSpPr txBox="1"/>
          <p:nvPr/>
        </p:nvSpPr>
        <p:spPr>
          <a:xfrm>
            <a:off x="2411359" y="7993382"/>
            <a:ext cx="20601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rtl="0"/>
            <a:r>
              <a:rPr lang="de-DE" sz="1000" b="1" i="1" u="none" strike="noStrike" baseline="0" dirty="0" err="1">
                <a:latin typeface="Calibri" panose="020F0502020204030204" pitchFamily="34" charset="0"/>
              </a:rPr>
              <a:t>Dr</a:t>
            </a:r>
            <a:r>
              <a:rPr lang="de-DE" sz="1000" b="1" i="1" u="none" strike="noStrike" baseline="0" dirty="0">
                <a:latin typeface="Calibri" panose="020F0502020204030204" pitchFamily="34" charset="0"/>
              </a:rPr>
              <a:t> hab. </a:t>
            </a:r>
            <a:r>
              <a:rPr lang="de-DE" sz="1000" b="1" i="1" u="none" strike="noStrike" baseline="0" dirty="0" err="1">
                <a:latin typeface="Calibri" panose="020F0502020204030204" pitchFamily="34" charset="0"/>
              </a:rPr>
              <a:t>inż</a:t>
            </a:r>
            <a:r>
              <a:rPr lang="de-DE" sz="1000" b="1" i="1" u="none" strike="noStrike" baseline="0" dirty="0">
                <a:latin typeface="Calibri" panose="020F0502020204030204" pitchFamily="34" charset="0"/>
              </a:rPr>
              <a:t>. </a:t>
            </a:r>
            <a:r>
              <a:rPr lang="de-DE" sz="1000" b="1" i="1" u="none" strike="noStrike" baseline="0" dirty="0" err="1">
                <a:latin typeface="Calibri" panose="020F0502020204030204" pitchFamily="34" charset="0"/>
              </a:rPr>
              <a:t>Sławomir</a:t>
            </a:r>
            <a:r>
              <a:rPr lang="de-DE" sz="1000" b="1" i="1" u="none" strike="noStrike" baseline="0" dirty="0">
                <a:latin typeface="Calibri" panose="020F0502020204030204" pitchFamily="34" charset="0"/>
              </a:rPr>
              <a:t> </a:t>
            </a:r>
            <a:r>
              <a:rPr lang="de-DE" sz="1000" b="1" i="1" u="none" strike="noStrike" baseline="0" dirty="0" err="1">
                <a:latin typeface="Calibri" panose="020F0502020204030204" pitchFamily="34" charset="0"/>
              </a:rPr>
              <a:t>Kłos</a:t>
            </a:r>
            <a:r>
              <a:rPr lang="de-DE" sz="1000" b="1" i="1" u="none" strike="noStrike" baseline="0" dirty="0">
                <a:latin typeface="Calibri" panose="020F0502020204030204" pitchFamily="34" charset="0"/>
              </a:rPr>
              <a:t>, prof. UZ</a:t>
            </a:r>
          </a:p>
          <a:p>
            <a:pPr marL="0" lvl="1" algn="ctr"/>
            <a:r>
              <a:rPr lang="de-DE" sz="1000" dirty="0" err="1">
                <a:latin typeface="Calibri" panose="020F0502020204030204" pitchFamily="34" charset="0"/>
              </a:rPr>
              <a:t>Uniwersytet</a:t>
            </a:r>
            <a:r>
              <a:rPr lang="de-DE" sz="1000" dirty="0">
                <a:latin typeface="Calibri" panose="020F0502020204030204" pitchFamily="34" charset="0"/>
              </a:rPr>
              <a:t> </a:t>
            </a:r>
            <a:r>
              <a:rPr lang="de-DE" sz="1000" dirty="0" err="1">
                <a:latin typeface="Calibri" panose="020F0502020204030204" pitchFamily="34" charset="0"/>
              </a:rPr>
              <a:t>Zielonogórski</a:t>
            </a:r>
            <a:endParaRPr lang="de-DE" sz="1000" b="0" i="0" u="none" strike="noStrike" baseline="0" dirty="0">
              <a:latin typeface="Calibri" panose="020F0502020204030204" pitchFamily="34" charset="0"/>
            </a:endParaRPr>
          </a:p>
          <a:p>
            <a:pPr marL="0" marR="0" lvl="1" algn="ctr" rtl="0"/>
            <a:r>
              <a:rPr lang="de-DE" sz="1000" b="0" i="0" u="none" strike="noStrike" baseline="0" dirty="0" err="1">
                <a:latin typeface="Calibri" panose="020F0502020204030204" pitchFamily="34" charset="0"/>
              </a:rPr>
              <a:t>Instytut</a:t>
            </a:r>
            <a:r>
              <a:rPr lang="de-DE" sz="1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de-DE" sz="1000" b="0" i="0" u="none" strike="noStrike" baseline="0" dirty="0" err="1">
                <a:latin typeface="Calibri" panose="020F0502020204030204" pitchFamily="34" charset="0"/>
              </a:rPr>
              <a:t>Inżynierii</a:t>
            </a:r>
            <a:r>
              <a:rPr lang="de-DE" sz="10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de-DE" sz="1000" b="0" i="0" u="none" strike="noStrike" baseline="0" dirty="0" err="1">
                <a:latin typeface="Calibri" panose="020F0502020204030204" pitchFamily="34" charset="0"/>
              </a:rPr>
              <a:t>Mechanicznej</a:t>
            </a:r>
            <a:endParaRPr lang="de-DE" sz="1000" b="0" i="0" u="none" strike="noStrike" baseline="0" dirty="0">
              <a:latin typeface="Calibri" panose="020F0502020204030204" pitchFamily="34" charset="0"/>
            </a:endParaRPr>
          </a:p>
          <a:p>
            <a:pPr marL="0" marR="0" lvl="1" algn="ctr" rtl="0"/>
            <a:r>
              <a:rPr lang="pl-PL" sz="1000" b="0" i="0" u="none" strike="noStrike" baseline="0" dirty="0">
                <a:latin typeface="Calibri" panose="020F0502020204030204" pitchFamily="34" charset="0"/>
              </a:rPr>
              <a:t>ul. Prof. Z. Szafrana  4</a:t>
            </a:r>
            <a:endParaRPr lang="de-DE" sz="1000" b="0" i="0" u="none" strike="noStrike" baseline="0" dirty="0">
              <a:latin typeface="Calibri" panose="020F0502020204030204" pitchFamily="34" charset="0"/>
            </a:endParaRPr>
          </a:p>
          <a:p>
            <a:pPr marR="0" algn="ctr" rtl="0"/>
            <a:r>
              <a:rPr lang="de-DE" sz="1000" b="0" i="0" u="none" strike="noStrike" baseline="0" dirty="0">
                <a:latin typeface="Calibri" panose="020F0502020204030204" pitchFamily="34" charset="0"/>
              </a:rPr>
              <a:t>65-516 Zielona Góra</a:t>
            </a:r>
          </a:p>
          <a:p>
            <a:pPr algn="ctr"/>
            <a:r>
              <a:rPr lang="en-US" sz="1000" u="sng" dirty="0">
                <a:hlinkClick r:id="rId8"/>
              </a:rPr>
              <a:t>http://www.iim.uz.zgora.pl</a:t>
            </a:r>
            <a:endParaRPr lang="de-DE" sz="1000" dirty="0"/>
          </a:p>
          <a:p>
            <a:pPr algn="ctr"/>
            <a:r>
              <a:rPr lang="de-DE" sz="1000" dirty="0">
                <a:hlinkClick r:id="rId9"/>
              </a:rPr>
              <a:t>sekretariat@wm.uz.zgora.pl</a:t>
            </a:r>
            <a:endParaRPr lang="de-DE" sz="1000" dirty="0"/>
          </a:p>
        </p:txBody>
      </p:sp>
      <p:grpSp>
        <p:nvGrpSpPr>
          <p:cNvPr id="31" name="Gruppieren 30">
            <a:extLst>
              <a:ext uri="{FF2B5EF4-FFF2-40B4-BE49-F238E27FC236}">
                <a16:creationId xmlns="" xmlns:a16="http://schemas.microsoft.com/office/drawing/2014/main" id="{E7DC9E6D-71A2-4268-87C5-67DD79A25488}"/>
              </a:ext>
            </a:extLst>
          </p:cNvPr>
          <p:cNvGrpSpPr/>
          <p:nvPr/>
        </p:nvGrpSpPr>
        <p:grpSpPr>
          <a:xfrm>
            <a:off x="2726278" y="9291411"/>
            <a:ext cx="1413774" cy="439200"/>
            <a:chOff x="2483179" y="9311015"/>
            <a:chExt cx="1413774" cy="427367"/>
          </a:xfrm>
        </p:grpSpPr>
        <p:pic>
          <p:nvPicPr>
            <p:cNvPr id="24" name="Obraz 7" descr="Logo IIM 1">
              <a:extLst>
                <a:ext uri="{FF2B5EF4-FFF2-40B4-BE49-F238E27FC236}">
                  <a16:creationId xmlns="" xmlns:a16="http://schemas.microsoft.com/office/drawing/2014/main" id="{9BEC926F-9502-4A0B-B962-F78FC7808E54}"/>
                </a:ext>
              </a:extLst>
            </p:cNvPr>
            <p:cNvPicPr/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24150" y="9311015"/>
              <a:ext cx="772803" cy="400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Grafik 24">
              <a:extLst>
                <a:ext uri="{FF2B5EF4-FFF2-40B4-BE49-F238E27FC236}">
                  <a16:creationId xmlns="" xmlns:a16="http://schemas.microsoft.com/office/drawing/2014/main" id="{EB09009B-A685-46D4-95CA-ADE5234BC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179" y="9311015"/>
              <a:ext cx="550037" cy="427367"/>
            </a:xfrm>
            <a:prstGeom prst="rect">
              <a:avLst/>
            </a:prstGeom>
          </p:spPr>
        </p:pic>
      </p:grpSp>
      <p:sp>
        <p:nvSpPr>
          <p:cNvPr id="26" name="Textfeld 25">
            <a:extLst>
              <a:ext uri="{FF2B5EF4-FFF2-40B4-BE49-F238E27FC236}">
                <a16:creationId xmlns="" xmlns:a16="http://schemas.microsoft.com/office/drawing/2014/main" id="{73ABE673-0FCF-4702-A301-4E466E9FFAD5}"/>
              </a:ext>
            </a:extLst>
          </p:cNvPr>
          <p:cNvSpPr txBox="1"/>
          <p:nvPr/>
        </p:nvSpPr>
        <p:spPr>
          <a:xfrm>
            <a:off x="4512104" y="7993382"/>
            <a:ext cx="23458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r" rtl="0"/>
            <a:r>
              <a:rPr lang="de-DE" sz="1000" b="1" i="1" u="none" strike="noStrike" baseline="0" dirty="0" err="1">
                <a:latin typeface="Calibri" panose="020F0502020204030204" pitchFamily="34" charset="0"/>
              </a:rPr>
              <a:t>Włodzimierz</a:t>
            </a:r>
            <a:r>
              <a:rPr lang="de-DE" sz="1000" b="1" i="1" u="none" strike="noStrike" baseline="0" dirty="0">
                <a:latin typeface="Calibri" panose="020F0502020204030204" pitchFamily="34" charset="0"/>
              </a:rPr>
              <a:t> Fleischer</a:t>
            </a:r>
          </a:p>
          <a:p>
            <a:pPr marL="0" marR="0" lvl="1" algn="r" rtl="0"/>
            <a:r>
              <a:rPr lang="pl-PL" sz="1000" b="0" i="0" u="none" strike="noStrike" baseline="0" dirty="0">
                <a:latin typeface="Calibri" panose="020F0502020204030204" pitchFamily="34" charset="0"/>
              </a:rPr>
              <a:t>Stowarzyszenie Inżynierów i Techn</a:t>
            </a:r>
            <a:r>
              <a:rPr lang="de-DE" sz="1000" b="0" i="0" u="none" strike="noStrike" baseline="0" dirty="0">
                <a:latin typeface="Calibri" panose="020F0502020204030204" pitchFamily="34" charset="0"/>
              </a:rPr>
              <a:t>i</a:t>
            </a:r>
            <a:r>
              <a:rPr lang="pl-PL" sz="1000" b="0" i="0" u="none" strike="noStrike" baseline="0" dirty="0">
                <a:latin typeface="Calibri" panose="020F0502020204030204" pitchFamily="34" charset="0"/>
              </a:rPr>
              <a:t>ków Mechaników Polskich</a:t>
            </a:r>
          </a:p>
          <a:p>
            <a:pPr marL="0" marR="0" lvl="1" algn="r" rtl="0"/>
            <a:r>
              <a:rPr lang="pl-PL" sz="1000" b="0" i="0" u="none" strike="noStrike" baseline="0" dirty="0">
                <a:latin typeface="Calibri" panose="020F0502020204030204" pitchFamily="34" charset="0"/>
              </a:rPr>
              <a:t>Oddział w Gorzowie Wielkopolskim</a:t>
            </a:r>
            <a:endParaRPr lang="de-DE" sz="1000" b="0" i="0" u="none" strike="noStrike" baseline="0" dirty="0">
              <a:latin typeface="Calibri" panose="020F0502020204030204" pitchFamily="34" charset="0"/>
            </a:endParaRPr>
          </a:p>
          <a:p>
            <a:pPr marL="0" marR="0" lvl="1" algn="r" rtl="0"/>
            <a:r>
              <a:rPr lang="de-DE" sz="1000" b="0" i="0" u="none" strike="noStrike" baseline="0" dirty="0" err="1">
                <a:latin typeface="Calibri" panose="020F0502020204030204" pitchFamily="34" charset="0"/>
              </a:rPr>
              <a:t>ul</a:t>
            </a:r>
            <a:r>
              <a:rPr lang="de-DE" sz="1000" b="0" i="0" u="none" strike="noStrike" baseline="0" dirty="0">
                <a:latin typeface="Calibri" panose="020F0502020204030204" pitchFamily="34" charset="0"/>
              </a:rPr>
              <a:t>. </a:t>
            </a:r>
            <a:r>
              <a:rPr lang="de-DE" sz="1000" b="0" i="0" u="none" strike="noStrike" baseline="0" dirty="0" err="1">
                <a:latin typeface="Calibri" panose="020F0502020204030204" pitchFamily="34" charset="0"/>
              </a:rPr>
              <a:t>Jagiellończyka</a:t>
            </a:r>
            <a:r>
              <a:rPr lang="de-DE" sz="1000" b="0" i="0" u="none" strike="noStrike" baseline="0" dirty="0">
                <a:latin typeface="Calibri" panose="020F0502020204030204" pitchFamily="34" charset="0"/>
              </a:rPr>
              <a:t> 17/1</a:t>
            </a:r>
          </a:p>
          <a:p>
            <a:pPr marR="0" algn="r" rtl="0"/>
            <a:r>
              <a:rPr lang="de-DE" sz="1000" b="0" i="0" u="none" strike="noStrike" baseline="0" dirty="0">
                <a:latin typeface="Calibri" panose="020F0502020204030204" pitchFamily="34" charset="0"/>
              </a:rPr>
              <a:t>66-400 Gorzów Wielkopolski</a:t>
            </a:r>
          </a:p>
          <a:p>
            <a:pPr marR="0" algn="r" rtl="0"/>
            <a:r>
              <a:rPr lang="de-DE" sz="1000" dirty="0">
                <a:hlinkClick r:id="rId12"/>
              </a:rPr>
              <a:t>https://gorzow.simp.pl/</a:t>
            </a:r>
            <a:endParaRPr lang="de-DE" sz="1000" dirty="0">
              <a:latin typeface="Calibri" panose="020F0502020204030204" pitchFamily="34" charset="0"/>
            </a:endParaRPr>
          </a:p>
          <a:p>
            <a:pPr marR="0" algn="r" rtl="0"/>
            <a:r>
              <a:rPr lang="de-DE" sz="1000" dirty="0">
                <a:hlinkClick r:id="rId13"/>
              </a:rPr>
              <a:t>gorzow@simp.pl</a:t>
            </a:r>
            <a:endParaRPr lang="de-DE" sz="1000" dirty="0"/>
          </a:p>
        </p:txBody>
      </p:sp>
      <p:pic>
        <p:nvPicPr>
          <p:cNvPr id="30" name="Grafik 29">
            <a:extLst>
              <a:ext uri="{FF2B5EF4-FFF2-40B4-BE49-F238E27FC236}">
                <a16:creationId xmlns="" xmlns:a16="http://schemas.microsoft.com/office/drawing/2014/main" id="{69544FE7-0736-4FEB-A951-CD8D85B149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228" y="9291411"/>
            <a:ext cx="1559290" cy="4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8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9CE29EDF-00C0-4271-AE50-A7B146C498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2" y="8891676"/>
            <a:ext cx="6074360" cy="900000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="" xmlns:a16="http://schemas.microsoft.com/office/drawing/2014/main" id="{9DD58FAA-B3E0-4F4E-92AB-9A799A39CFC6}"/>
              </a:ext>
            </a:extLst>
          </p:cNvPr>
          <p:cNvSpPr/>
          <p:nvPr/>
        </p:nvSpPr>
        <p:spPr>
          <a:xfrm>
            <a:off x="0" y="141734"/>
            <a:ext cx="6858000" cy="90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/>
              <a:t>Program</a:t>
            </a:r>
            <a:r>
              <a:rPr lang="de-DE" sz="3200" dirty="0"/>
              <a:t> i </a:t>
            </a:r>
            <a:r>
              <a:rPr lang="de-DE" sz="3200" dirty="0" err="1"/>
              <a:t>miejsce</a:t>
            </a:r>
            <a:endParaRPr lang="de-DE" sz="3200" dirty="0"/>
          </a:p>
        </p:txBody>
      </p:sp>
      <p:sp>
        <p:nvSpPr>
          <p:cNvPr id="26" name="Textfeld 25">
            <a:extLst>
              <a:ext uri="{FF2B5EF4-FFF2-40B4-BE49-F238E27FC236}">
                <a16:creationId xmlns="" xmlns:a16="http://schemas.microsoft.com/office/drawing/2014/main" id="{550AE847-C9DE-4C89-BC7B-06E87D418611}"/>
              </a:ext>
            </a:extLst>
          </p:cNvPr>
          <p:cNvSpPr txBox="1"/>
          <p:nvPr/>
        </p:nvSpPr>
        <p:spPr>
          <a:xfrm>
            <a:off x="501041" y="8581321"/>
            <a:ext cx="6212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Projekt jest współfinansowany ze środków Europejskiego Funduszu Rozwoju Regionalnego (EFRR) </a:t>
            </a:r>
            <a:br>
              <a:rPr lang="pl-PL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pl-PL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w ramach programu współpracy INTERREG V A Brandenburgia - Polska 2014-2020.</a:t>
            </a:r>
            <a:endParaRPr lang="de-DE" sz="1000" b="0" i="0" u="none" strike="noStrike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="" xmlns:a16="http://schemas.microsoft.com/office/drawing/2014/main" id="{B921AB35-42D9-4C69-95CE-827F518FB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878337"/>
              </p:ext>
            </p:extLst>
          </p:nvPr>
        </p:nvGraphicFramePr>
        <p:xfrm>
          <a:off x="255771" y="1118467"/>
          <a:ext cx="6360550" cy="7114368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660275">
                  <a:extLst>
                    <a:ext uri="{9D8B030D-6E8A-4147-A177-3AD203B41FA5}">
                      <a16:colId xmlns="" xmlns:a16="http://schemas.microsoft.com/office/drawing/2014/main" val="1119132449"/>
                    </a:ext>
                  </a:extLst>
                </a:gridCol>
                <a:gridCol w="2520000">
                  <a:extLst>
                    <a:ext uri="{9D8B030D-6E8A-4147-A177-3AD203B41FA5}">
                      <a16:colId xmlns="" xmlns:a16="http://schemas.microsoft.com/office/drawing/2014/main" val="3912139813"/>
                    </a:ext>
                  </a:extLst>
                </a:gridCol>
                <a:gridCol w="660275">
                  <a:extLst>
                    <a:ext uri="{9D8B030D-6E8A-4147-A177-3AD203B41FA5}">
                      <a16:colId xmlns="" xmlns:a16="http://schemas.microsoft.com/office/drawing/2014/main" val="351584944"/>
                    </a:ext>
                  </a:extLst>
                </a:gridCol>
                <a:gridCol w="2520000">
                  <a:extLst>
                    <a:ext uri="{9D8B030D-6E8A-4147-A177-3AD203B41FA5}">
                      <a16:colId xmlns="" xmlns:a16="http://schemas.microsoft.com/office/drawing/2014/main" val="477406359"/>
                    </a:ext>
                  </a:extLst>
                </a:gridCol>
              </a:tblGrid>
              <a:tr h="288915"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Czwartek, 09.12.2021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8554571"/>
                  </a:ext>
                </a:extLst>
              </a:tr>
              <a:tr h="5354148">
                <a:tc>
                  <a:txBody>
                    <a:bodyPr/>
                    <a:lstStyle/>
                    <a:p>
                      <a:r>
                        <a:rPr lang="pl-PL" sz="1000" dirty="0"/>
                        <a:t>9:00</a:t>
                      </a:r>
                    </a:p>
                    <a:p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9:15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9:30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10:00 </a:t>
                      </a:r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r>
                        <a:rPr lang="pl-PL" sz="1000" dirty="0"/>
                        <a:t>10:45</a:t>
                      </a:r>
                    </a:p>
                    <a:p>
                      <a:endParaRPr lang="pl-PL" sz="1000" dirty="0"/>
                    </a:p>
                    <a:p>
                      <a:r>
                        <a:rPr lang="pl-PL" sz="1000" dirty="0"/>
                        <a:t>11:15</a:t>
                      </a:r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000" b="1" dirty="0"/>
                        <a:t>Otwarcie warsztatu</a:t>
                      </a:r>
                    </a:p>
                    <a:p>
                      <a:pPr algn="l"/>
                      <a:endParaRPr lang="pl-PL" sz="1000" b="1" dirty="0"/>
                    </a:p>
                    <a:p>
                      <a:pPr algn="l"/>
                      <a:r>
                        <a:rPr lang="pl-PL" sz="1000" b="1" dirty="0"/>
                        <a:t>Powitanie i wprowadzenie </a:t>
                      </a:r>
                    </a:p>
                    <a:p>
                      <a:pPr algn="l"/>
                      <a:r>
                        <a:rPr lang="pl-PL" sz="1000" dirty="0"/>
                        <a:t>Włodzimierz Fleischer SIMP Oddział </a:t>
                      </a:r>
                      <a:br>
                        <a:rPr lang="pl-PL" sz="1000" dirty="0"/>
                      </a:br>
                      <a:r>
                        <a:rPr lang="pl-PL" sz="1000" dirty="0"/>
                        <a:t>w Gorzowie Wielkopolskim</a:t>
                      </a:r>
                    </a:p>
                    <a:p>
                      <a:pPr algn="l"/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Charakteryzacja właściwości mechanicznych kompozytów tworzywowych oraz ich mechanizmów zniszczenia.  </a:t>
                      </a:r>
                      <a:r>
                        <a:rPr lang="pl-PL" sz="1000" b="0" dirty="0"/>
                        <a:t>dr hab. inż. </a:t>
                      </a:r>
                      <a:r>
                        <a:rPr lang="pl-PL" sz="1000" dirty="0"/>
                        <a:t>Tadeusz Szymczak (ITS), prof. dr hab. inż. Zbigniew Kowalewski (IPPT PAN)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Badania wysokociśnieniowych zbiorników kompozytowych, od hydroforu do wodoru.  </a:t>
                      </a:r>
                      <a:r>
                        <a:rPr lang="pl-PL" sz="1000" b="0" dirty="0"/>
                        <a:t>dr hab. inż</a:t>
                      </a:r>
                      <a:r>
                        <a:rPr lang="pl-PL" sz="1000" b="1" dirty="0"/>
                        <a:t>. </a:t>
                      </a:r>
                      <a:r>
                        <a:rPr lang="pl-PL" sz="1000" dirty="0"/>
                        <a:t>Wojciech Błażejewski, Politechnika Wrocławska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Przerwa na kawę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Badania mechaniczne kompozytów włóknistych. Prezentacja wyników badań. </a:t>
                      </a:r>
                      <a:r>
                        <a:rPr lang="pl-PL" sz="1000" b="0" dirty="0"/>
                        <a:t>dr inż. </a:t>
                      </a:r>
                      <a:r>
                        <a:rPr lang="pl-PL" sz="1000" dirty="0"/>
                        <a:t>Agnieszka Szust, Szymon Duda Politechnika Wrocławska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  <a:p>
                      <a:pPr algn="l"/>
                      <a:endParaRPr lang="pl-PL" sz="1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12:00</a:t>
                      </a:r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r>
                        <a:rPr lang="pl-PL" sz="1000" dirty="0"/>
                        <a:t>12:45</a:t>
                      </a:r>
                    </a:p>
                    <a:p>
                      <a:endParaRPr lang="pl-PL" sz="1000" dirty="0"/>
                    </a:p>
                    <a:p>
                      <a:r>
                        <a:rPr lang="pl-PL" sz="1000" dirty="0"/>
                        <a:t>13:15</a:t>
                      </a:r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r>
                        <a:rPr lang="pl-PL" sz="1000" dirty="0"/>
                        <a:t>13:45</a:t>
                      </a:r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r>
                        <a:rPr lang="pl-PL" sz="1000" dirty="0"/>
                        <a:t>14:15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Przegląd metod badawczych  oznaczania własności mechanicznych przy statycznym  ścinaniu  kompozytów tworzywowych wzmocnionych włóknami. </a:t>
                      </a:r>
                      <a:r>
                        <a:rPr lang="pl-PL" sz="1000" b="0" dirty="0" err="1"/>
                        <a:t>Manoja</a:t>
                      </a:r>
                      <a:r>
                        <a:rPr lang="pl-PL" sz="1000" b="0" dirty="0"/>
                        <a:t> </a:t>
                      </a:r>
                      <a:r>
                        <a:rPr lang="pl-PL" sz="1000" b="0" dirty="0" err="1"/>
                        <a:t>Rao</a:t>
                      </a:r>
                      <a:r>
                        <a:rPr lang="pl-PL" sz="1000" b="0" dirty="0"/>
                        <a:t> </a:t>
                      </a:r>
                      <a:r>
                        <a:rPr lang="pl-PL" sz="1000" b="0" dirty="0" err="1"/>
                        <a:t>Yellur</a:t>
                      </a:r>
                      <a:r>
                        <a:rPr lang="pl-PL" sz="1000" b="0" dirty="0"/>
                        <a:t>. BTU </a:t>
                      </a:r>
                      <a:r>
                        <a:rPr lang="pl-PL" sz="1000" b="0" dirty="0" err="1"/>
                        <a:t>Cottbus</a:t>
                      </a:r>
                      <a:r>
                        <a:rPr lang="pl-PL" sz="1000" b="0" dirty="0"/>
                        <a:t> – </a:t>
                      </a:r>
                      <a:r>
                        <a:rPr lang="pl-PL" sz="1000" b="0" dirty="0" err="1"/>
                        <a:t>Senftenberg</a:t>
                      </a:r>
                      <a:r>
                        <a:rPr lang="pl-PL" sz="1000" b="0" dirty="0"/>
                        <a:t>  </a:t>
                      </a:r>
                    </a:p>
                    <a:p>
                      <a:endParaRPr lang="pl-PL" sz="1000" b="1" dirty="0"/>
                    </a:p>
                    <a:p>
                      <a:r>
                        <a:rPr lang="pl-PL" sz="1000" b="1" dirty="0"/>
                        <a:t>Przerwa na lunch</a:t>
                      </a:r>
                    </a:p>
                    <a:p>
                      <a:endParaRPr lang="pl-PL" sz="1000" b="1" dirty="0"/>
                    </a:p>
                    <a:p>
                      <a:r>
                        <a:rPr lang="pl-PL" sz="1000" b="1" dirty="0"/>
                        <a:t>Kultura i język: Polaków i Niemców rozmowy na przestrzeni wieków. </a:t>
                      </a:r>
                    </a:p>
                    <a:p>
                      <a:r>
                        <a:rPr lang="pl-PL" sz="1000" b="0" dirty="0"/>
                        <a:t>dr hab. Renata </a:t>
                      </a:r>
                      <a:r>
                        <a:rPr lang="pl-PL" sz="1000" b="0" dirty="0" err="1"/>
                        <a:t>Nadobnik</a:t>
                      </a:r>
                      <a:r>
                        <a:rPr lang="pl-PL" sz="1000" b="0" dirty="0"/>
                        <a:t> prof. AJP</a:t>
                      </a:r>
                    </a:p>
                    <a:p>
                      <a:endParaRPr lang="pl-PL" sz="1000" b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Polski Klaster Technologii Kompozytowych. </a:t>
                      </a:r>
                      <a:r>
                        <a:rPr lang="pl-PL" sz="1000" dirty="0"/>
                        <a:t>dr inż. Andrzej Czulak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Podsumowanie dnia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endParaRPr lang="pl-PL" sz="1000" b="0" dirty="0"/>
                    </a:p>
                    <a:p>
                      <a:endParaRPr lang="pl-PL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49695983"/>
                  </a:ext>
                </a:extLst>
              </a:tr>
              <a:tr h="237058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62335183"/>
                  </a:ext>
                </a:extLst>
              </a:tr>
              <a:tr h="237058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09218707"/>
                  </a:ext>
                </a:extLst>
              </a:tr>
              <a:tr h="237058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31648801"/>
                  </a:ext>
                </a:extLst>
              </a:tr>
              <a:tr h="237058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05266465"/>
                  </a:ext>
                </a:extLst>
              </a:tr>
              <a:tr h="237058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3481422"/>
                  </a:ext>
                </a:extLst>
              </a:tr>
              <a:tr h="237058"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78623975"/>
                  </a:ext>
                </a:extLst>
              </a:tr>
            </a:tbl>
          </a:graphicData>
        </a:graphic>
      </p:graphicFrame>
      <p:sp>
        <p:nvSpPr>
          <p:cNvPr id="12" name="Textfeld 29">
            <a:extLst>
              <a:ext uri="{FF2B5EF4-FFF2-40B4-BE49-F238E27FC236}">
                <a16:creationId xmlns="" xmlns:a16="http://schemas.microsoft.com/office/drawing/2014/main" id="{F3D4ECD1-D16B-4739-90BC-A75EFB3F2743}"/>
              </a:ext>
            </a:extLst>
          </p:cNvPr>
          <p:cNvSpPr txBox="1"/>
          <p:nvPr/>
        </p:nvSpPr>
        <p:spPr>
          <a:xfrm>
            <a:off x="2929441" y="5118783"/>
            <a:ext cx="370900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i="0" u="none" strike="noStrike" baseline="0" dirty="0">
                <a:latin typeface="Calibri" panose="020F0502020204030204" pitchFamily="34" charset="0"/>
              </a:rPr>
              <a:t>Cottbus – Zielona Góra – Gorzów Wielkopolski </a:t>
            </a:r>
            <a:br>
              <a:rPr lang="pl-PL" sz="1400" b="1" i="0" u="none" strike="noStrike" baseline="0" dirty="0">
                <a:latin typeface="Calibri" panose="020F0502020204030204" pitchFamily="34" charset="0"/>
              </a:rPr>
            </a:br>
            <a:r>
              <a:rPr lang="pl-PL" sz="1400" b="0" i="0" u="none" strike="noStrike" baseline="0" dirty="0">
                <a:latin typeface="Calibri" panose="020F0502020204030204" pitchFamily="34" charset="0"/>
              </a:rPr>
              <a:t>Online: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endParaRPr lang="pl-PL" sz="1400" b="0" i="0" u="none" strike="noStrike" baseline="0" dirty="0">
              <a:latin typeface="Calibri" panose="020F0502020204030204" pitchFamily="34" charset="0"/>
            </a:endParaRPr>
          </a:p>
          <a:p>
            <a:endParaRPr lang="pl-PL" sz="1400" dirty="0">
              <a:latin typeface="Calibri" panose="020F0502020204030204" pitchFamily="34" charset="0"/>
            </a:endParaRPr>
          </a:p>
          <a:p>
            <a:endParaRPr lang="pl-PL" sz="1400" b="0" i="0" u="none" strike="noStrike" baseline="0" dirty="0">
              <a:latin typeface="Calibri" panose="020F0502020204030204" pitchFamily="34" charset="0"/>
            </a:endParaRPr>
          </a:p>
          <a:p>
            <a:endParaRPr lang="pl-PL" sz="1400" dirty="0">
              <a:latin typeface="Calibri" panose="020F0502020204030204" pitchFamily="34" charset="0"/>
            </a:endParaRPr>
          </a:p>
          <a:p>
            <a:endParaRPr lang="pl-PL" sz="1400" b="0" i="0" u="none" strike="noStrike" baseline="0" dirty="0">
              <a:latin typeface="Calibri" panose="020F0502020204030204" pitchFamily="34" charset="0"/>
            </a:endParaRPr>
          </a:p>
          <a:p>
            <a:r>
              <a:rPr lang="pl-PL" sz="1400" b="1" i="0" u="none" strike="noStrike" baseline="0" dirty="0">
                <a:latin typeface="Calibri" panose="020F0502020204030204" pitchFamily="34" charset="0"/>
              </a:rPr>
              <a:t>Zoom: </a:t>
            </a:r>
            <a:r>
              <a:rPr lang="pl-PL" sz="1200" b="0" i="0" u="none" strike="noStrike" baseline="0" dirty="0">
                <a:latin typeface="Calibri" panose="020F0502020204030204" pitchFamily="34" charset="0"/>
                <a:hlinkClick r:id="rId3"/>
              </a:rPr>
              <a:t>https://us02web.zoom.us/j/88636131937?pwd=dmE5dVc2UkdjVXNjN1hzS3NPM1B3UT09</a:t>
            </a:r>
            <a:endParaRPr lang="pl-PL" sz="1200" b="0" i="0" u="none" strike="noStrike" baseline="0" dirty="0">
              <a:latin typeface="Calibri" panose="020F0502020204030204" pitchFamily="34" charset="0"/>
            </a:endParaRPr>
          </a:p>
          <a:p>
            <a:endParaRPr lang="pl-PL" sz="1200" dirty="0"/>
          </a:p>
          <a:p>
            <a:r>
              <a:rPr lang="de-DE" sz="1400" b="1" dirty="0" err="1"/>
              <a:t>Kenncode</a:t>
            </a:r>
            <a:r>
              <a:rPr lang="de-DE" sz="1400" b="1" dirty="0"/>
              <a:t>: </a:t>
            </a:r>
            <a:r>
              <a:rPr lang="de-DE" sz="1400" dirty="0"/>
              <a:t>675210</a:t>
            </a:r>
          </a:p>
          <a:p>
            <a:endParaRPr lang="de-DE" sz="1200" dirty="0"/>
          </a:p>
        </p:txBody>
      </p:sp>
      <p:grpSp>
        <p:nvGrpSpPr>
          <p:cNvPr id="17" name="Gruppieren 19">
            <a:extLst>
              <a:ext uri="{FF2B5EF4-FFF2-40B4-BE49-F238E27FC236}">
                <a16:creationId xmlns="" xmlns:a16="http://schemas.microsoft.com/office/drawing/2014/main" id="{6A191372-8656-4855-937C-9D2DFA8D87BE}"/>
              </a:ext>
            </a:extLst>
          </p:cNvPr>
          <p:cNvGrpSpPr/>
          <p:nvPr/>
        </p:nvGrpSpPr>
        <p:grpSpPr>
          <a:xfrm>
            <a:off x="4851057" y="5337412"/>
            <a:ext cx="1514475" cy="1628774"/>
            <a:chOff x="3787270" y="1595850"/>
            <a:chExt cx="2922140" cy="3022709"/>
          </a:xfrm>
        </p:grpSpPr>
        <p:pic>
          <p:nvPicPr>
            <p:cNvPr id="18" name="Grafik 20" descr="Verbindungen">
              <a:extLst>
                <a:ext uri="{FF2B5EF4-FFF2-40B4-BE49-F238E27FC236}">
                  <a16:creationId xmlns="" xmlns:a16="http://schemas.microsoft.com/office/drawing/2014/main" id="{C642F469-0FA8-472B-A398-CFFCC024D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787270" y="1595850"/>
              <a:ext cx="2711478" cy="2711478"/>
            </a:xfrm>
            <a:prstGeom prst="rect">
              <a:avLst/>
            </a:prstGeom>
          </p:spPr>
        </p:pic>
        <p:pic>
          <p:nvPicPr>
            <p:cNvPr id="20" name="Grafik 21" descr="Callcenter">
              <a:extLst>
                <a:ext uri="{FF2B5EF4-FFF2-40B4-BE49-F238E27FC236}">
                  <a16:creationId xmlns="" xmlns:a16="http://schemas.microsoft.com/office/drawing/2014/main" id="{15914C4A-B1FE-49E2-87DC-8EA4F5584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795010" y="3704159"/>
              <a:ext cx="914400" cy="914400"/>
            </a:xfrm>
            <a:prstGeom prst="rect">
              <a:avLst/>
            </a:prstGeom>
          </p:spPr>
        </p:pic>
        <p:sp>
          <p:nvSpPr>
            <p:cNvPr id="21" name="Rechteck 22">
              <a:extLst>
                <a:ext uri="{FF2B5EF4-FFF2-40B4-BE49-F238E27FC236}">
                  <a16:creationId xmlns="" xmlns:a16="http://schemas.microsoft.com/office/drawing/2014/main" id="{D641E3AC-DF10-42A8-8010-BCAD08EFE4D3}"/>
                </a:ext>
              </a:extLst>
            </p:cNvPr>
            <p:cNvSpPr/>
            <p:nvPr/>
          </p:nvSpPr>
          <p:spPr>
            <a:xfrm rot="19589811">
              <a:off x="5731362" y="3520920"/>
              <a:ext cx="89093" cy="98000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2" name="Textfeld 24">
            <a:extLst>
              <a:ext uri="{FF2B5EF4-FFF2-40B4-BE49-F238E27FC236}">
                <a16:creationId xmlns="" xmlns:a16="http://schemas.microsoft.com/office/drawing/2014/main" id="{5D1915CE-CC65-48C6-BC4E-167244121F56}"/>
              </a:ext>
            </a:extLst>
          </p:cNvPr>
          <p:cNvSpPr txBox="1"/>
          <p:nvPr/>
        </p:nvSpPr>
        <p:spPr>
          <a:xfrm>
            <a:off x="501041" y="8363746"/>
            <a:ext cx="115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>
                    <a:lumMod val="50000"/>
                  </a:schemeClr>
                </a:solidFill>
              </a:rPr>
              <a:t>Refundowany</a:t>
            </a:r>
            <a:endParaRPr lang="de-DE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6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9CE29EDF-00C0-4271-AE50-A7B146C498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32" y="8891676"/>
            <a:ext cx="6074360" cy="900000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="" xmlns:a16="http://schemas.microsoft.com/office/drawing/2014/main" id="{9DD58FAA-B3E0-4F4E-92AB-9A799A39CFC6}"/>
              </a:ext>
            </a:extLst>
          </p:cNvPr>
          <p:cNvSpPr/>
          <p:nvPr/>
        </p:nvSpPr>
        <p:spPr>
          <a:xfrm>
            <a:off x="0" y="141734"/>
            <a:ext cx="6858000" cy="90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err="1"/>
              <a:t>Program</a:t>
            </a:r>
            <a:r>
              <a:rPr lang="de-DE" sz="3200" dirty="0"/>
              <a:t> i </a:t>
            </a:r>
            <a:r>
              <a:rPr lang="de-DE" sz="3200" dirty="0" err="1"/>
              <a:t>miejsce</a:t>
            </a:r>
            <a:endParaRPr lang="de-DE" sz="3200" dirty="0"/>
          </a:p>
        </p:txBody>
      </p:sp>
      <p:sp>
        <p:nvSpPr>
          <p:cNvPr id="25" name="Textfeld 24">
            <a:extLst>
              <a:ext uri="{FF2B5EF4-FFF2-40B4-BE49-F238E27FC236}">
                <a16:creationId xmlns="" xmlns:a16="http://schemas.microsoft.com/office/drawing/2014/main" id="{BEF90734-3755-4BF4-B75F-4038DD39718E}"/>
              </a:ext>
            </a:extLst>
          </p:cNvPr>
          <p:cNvSpPr txBox="1"/>
          <p:nvPr/>
        </p:nvSpPr>
        <p:spPr>
          <a:xfrm>
            <a:off x="501041" y="8312546"/>
            <a:ext cx="115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>
                    <a:lumMod val="50000"/>
                  </a:schemeClr>
                </a:solidFill>
              </a:rPr>
              <a:t>Refundowany</a:t>
            </a:r>
            <a:endParaRPr lang="de-DE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="" xmlns:a16="http://schemas.microsoft.com/office/drawing/2014/main" id="{550AE847-C9DE-4C89-BC7B-06E87D418611}"/>
              </a:ext>
            </a:extLst>
          </p:cNvPr>
          <p:cNvSpPr txBox="1"/>
          <p:nvPr/>
        </p:nvSpPr>
        <p:spPr>
          <a:xfrm>
            <a:off x="501041" y="8581321"/>
            <a:ext cx="6212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Projekt jest współfinansowany ze środków Europejskiego Funduszu Rozwoju Regionalnego (EFRR) </a:t>
            </a:r>
            <a:br>
              <a:rPr lang="pl-PL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pl-PL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w ramach programu współpracy INTERREG V A Brandenburgia - Polska 2014-2020.</a:t>
            </a:r>
            <a:endParaRPr lang="de-DE" sz="1000" b="0" i="0" u="none" strike="noStrike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6B39DAF7-6AD5-400F-A030-10D51C102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178432"/>
              </p:ext>
            </p:extLst>
          </p:nvPr>
        </p:nvGraphicFramePr>
        <p:xfrm>
          <a:off x="248725" y="1080224"/>
          <a:ext cx="6360550" cy="7473846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660275">
                  <a:extLst>
                    <a:ext uri="{9D8B030D-6E8A-4147-A177-3AD203B41FA5}">
                      <a16:colId xmlns="" xmlns:a16="http://schemas.microsoft.com/office/drawing/2014/main" val="3073235893"/>
                    </a:ext>
                  </a:extLst>
                </a:gridCol>
                <a:gridCol w="2520000">
                  <a:extLst>
                    <a:ext uri="{9D8B030D-6E8A-4147-A177-3AD203B41FA5}">
                      <a16:colId xmlns="" xmlns:a16="http://schemas.microsoft.com/office/drawing/2014/main" val="2019811650"/>
                    </a:ext>
                  </a:extLst>
                </a:gridCol>
                <a:gridCol w="660275">
                  <a:extLst>
                    <a:ext uri="{9D8B030D-6E8A-4147-A177-3AD203B41FA5}">
                      <a16:colId xmlns="" xmlns:a16="http://schemas.microsoft.com/office/drawing/2014/main" val="620174849"/>
                    </a:ext>
                  </a:extLst>
                </a:gridCol>
                <a:gridCol w="2520000">
                  <a:extLst>
                    <a:ext uri="{9D8B030D-6E8A-4147-A177-3AD203B41FA5}">
                      <a16:colId xmlns="" xmlns:a16="http://schemas.microsoft.com/office/drawing/2014/main" val="641760903"/>
                    </a:ext>
                  </a:extLst>
                </a:gridCol>
              </a:tblGrid>
              <a:tr h="267558"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</a:rPr>
                        <a:t>Piątek 10.12.2021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7071565"/>
                  </a:ext>
                </a:extLst>
              </a:tr>
              <a:tr h="4335804">
                <a:tc>
                  <a:txBody>
                    <a:bodyPr/>
                    <a:lstStyle/>
                    <a:p>
                      <a:pPr algn="l"/>
                      <a:r>
                        <a:rPr lang="pl-PL" sz="1000" dirty="0"/>
                        <a:t>9:00</a:t>
                      </a:r>
                    </a:p>
                    <a:p>
                      <a:pPr algn="l"/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9:05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9:30</a:t>
                      </a:r>
                    </a:p>
                    <a:p>
                      <a:pPr algn="l"/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10:00</a:t>
                      </a:r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10:30</a:t>
                      </a: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10:50</a:t>
                      </a: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algn="l"/>
                      <a:endParaRPr lang="pl-PL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1" dirty="0"/>
                        <a:t>Otwarcie warsztatu</a:t>
                      </a:r>
                    </a:p>
                    <a:p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Wydział Techniczny Akademii im. Jakuba </a:t>
                      </a:r>
                      <a:br>
                        <a:rPr lang="pl-PL" sz="1000" b="1" dirty="0"/>
                      </a:br>
                      <a:r>
                        <a:rPr lang="pl-PL" sz="1000" b="1" dirty="0"/>
                        <a:t>z Paradyża – Laboratorium Technologiczne. </a:t>
                      </a:r>
                      <a:r>
                        <a:rPr lang="pl-PL" sz="1000" b="0" dirty="0"/>
                        <a:t>dr inż. Aleksandra Radomska  Zalas, Akademia im. Jakuba </a:t>
                      </a:r>
                      <a:r>
                        <a:rPr lang="pl-PL" sz="1000" b="0" dirty="0" smtClean="0"/>
                        <a:t>z </a:t>
                      </a:r>
                      <a:r>
                        <a:rPr lang="pl-PL" sz="1000" b="0" dirty="0"/>
                        <a:t>Paradyża w Gorzowie Wielkopolskim</a:t>
                      </a:r>
                    </a:p>
                    <a:p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Badania  materiałów kompozytowych metodą prądów wirowych. </a:t>
                      </a:r>
                      <a:r>
                        <a:rPr lang="pl-PL" sz="1000" b="0" dirty="0"/>
                        <a:t>prof. dr hab. inż. </a:t>
                      </a:r>
                      <a:r>
                        <a:rPr lang="pl-PL" sz="1000" dirty="0"/>
                        <a:t>Tomasz </a:t>
                      </a:r>
                      <a:r>
                        <a:rPr lang="pl-PL" sz="1000" dirty="0" err="1"/>
                        <a:t>Chady</a:t>
                      </a:r>
                      <a:r>
                        <a:rPr lang="pl-PL" sz="1000" dirty="0"/>
                        <a:t>, Zachodniopomorski Uniwersytet Techniczny w Szczecinie</a:t>
                      </a:r>
                    </a:p>
                    <a:p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Kompozyty – materiały funkcjonalne współczesnej techniki. </a:t>
                      </a:r>
                      <a:r>
                        <a:rPr lang="pl-PL" sz="1000" dirty="0"/>
                        <a:t>Marcin Mitek, Paula </a:t>
                      </a:r>
                      <a:r>
                        <a:rPr lang="pl-PL" sz="1000" dirty="0" err="1"/>
                        <a:t>Gąciarz</a:t>
                      </a:r>
                      <a:r>
                        <a:rPr lang="pl-PL" sz="1000" dirty="0"/>
                        <a:t>, Martyna Domagalska Centralne Laboratorium Urzędu  Dozoru Technicznego, Poznań</a:t>
                      </a:r>
                    </a:p>
                    <a:p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Przerwa na kawę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Prezentacja projektu: Nowe kompozyty </a:t>
                      </a:r>
                      <a:br>
                        <a:rPr lang="pl-PL" sz="1000" b="1" dirty="0"/>
                      </a:br>
                      <a:r>
                        <a:rPr lang="pl-PL" sz="1000" b="1" dirty="0"/>
                        <a:t>o metalicznej osnowie wzmocnione naturalnymi okrzemkami -  </a:t>
                      </a:r>
                      <a:r>
                        <a:rPr lang="pl-PL" sz="1000" b="1" dirty="0" err="1"/>
                        <a:t>MeCoDia</a:t>
                      </a:r>
                      <a:r>
                        <a:rPr lang="pl-PL" sz="1000" b="1" dirty="0"/>
                        <a:t>. </a:t>
                      </a:r>
                    </a:p>
                    <a:p>
                      <a:pPr marL="92075" marR="0" lvl="0" indent="-920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000" b="0" dirty="0"/>
                        <a:t>Wstęp i przedstawienie  klastra i partnerów – Janusz Poulakowski</a:t>
                      </a:r>
                    </a:p>
                    <a:p>
                      <a:pPr marL="92075" marR="0" lvl="0" indent="-920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000" b="0" dirty="0"/>
                        <a:t>Prezentacja projektu i  rezultatów </a:t>
                      </a:r>
                      <a:br>
                        <a:rPr lang="pl-PL" sz="1000" b="0" dirty="0"/>
                      </a:br>
                      <a:r>
                        <a:rPr lang="pl-PL" sz="1000" b="0" dirty="0"/>
                        <a:t>– dr inż. Rafał Molak, Politechnika Białostocka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dirty="0"/>
                    </a:p>
                    <a:p>
                      <a:endParaRPr lang="pl-PL" sz="1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 smtClean="0"/>
                        <a:t>11:40</a:t>
                      </a:r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r>
                        <a:rPr lang="pl-PL" sz="1000" dirty="0"/>
                        <a:t>12:00</a:t>
                      </a:r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r>
                        <a:rPr lang="pl-PL" sz="1000" dirty="0"/>
                        <a:t>12:45</a:t>
                      </a:r>
                    </a:p>
                    <a:p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13:15</a:t>
                      </a:r>
                    </a:p>
                    <a:p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/>
                        <a:t>13:45</a:t>
                      </a:r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endParaRPr lang="pl-PL" sz="1000" dirty="0"/>
                    </a:p>
                    <a:p>
                      <a:r>
                        <a:rPr lang="pl-PL" sz="1000" dirty="0"/>
                        <a:t>14:15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 smtClean="0"/>
                        <a:t>Wybrane </a:t>
                      </a:r>
                      <a:r>
                        <a:rPr lang="pl-PL" sz="1000" b="1" dirty="0"/>
                        <a:t>aspekty wytwarzania kompozytowej belki świateł stosowanej </a:t>
                      </a:r>
                      <a:r>
                        <a:rPr lang="pl-PL" sz="1000" b="1" dirty="0" smtClean="0"/>
                        <a:t>w naczepach </a:t>
                      </a:r>
                      <a:r>
                        <a:rPr lang="pl-PL" sz="1000" b="1" dirty="0"/>
                        <a:t>pojazdów ciężarowych.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0" dirty="0"/>
                        <a:t>dr inż. Piotr Czyżewski, dr hab. inż. Dariusz Sykutera, Dawid Marciniak, Politechnika Bydgoska, Roman Romanowski, Radosław Romanowski, ROMA Sp. z o.o.</a:t>
                      </a:r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Kompleksowe badania porównawcze materiałów kompozytowych wzmocnionych różnymi rodzajami włókien. </a:t>
                      </a:r>
                      <a:r>
                        <a:rPr lang="pl-PL" sz="1000" b="0" dirty="0"/>
                        <a:t>dr inż. </a:t>
                      </a:r>
                      <a:r>
                        <a:rPr lang="pl-PL" sz="1000" dirty="0"/>
                        <a:t>Maciej Kulpa, Agnieszka Wiater, prof. dr hab. inż. Tomasz Siwowski. Politechnika Rzeszowska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Przerwa na lunch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Badania materiałowe laminatów zużytych łopat turbin wiatrowych starszej generacji na przykładzie koncepcji kładki dla pieszych. </a:t>
                      </a:r>
                      <a:r>
                        <a:rPr lang="pl-PL" sz="1000" b="0" dirty="0"/>
                        <a:t>dr inż. </a:t>
                      </a:r>
                      <a:r>
                        <a:rPr lang="pl-PL" sz="1000" dirty="0"/>
                        <a:t>Mateusz Rajchel, prof. dr hab. inż. Tomasz Siwowski, mgr inż. Agnieszka Wiater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/>
                        <a:t>dr inż. Maciej Kulpa, Politechnika Rzeszowska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Kultura: Wirtualny spacer po Zamku SIMP </a:t>
                      </a:r>
                      <a:br>
                        <a:rPr lang="pl-PL" sz="1000" b="1" dirty="0"/>
                      </a:br>
                      <a:r>
                        <a:rPr lang="pl-PL" sz="1000" b="1" dirty="0"/>
                        <a:t>w Rydzynie. </a:t>
                      </a:r>
                      <a:r>
                        <a:rPr lang="pl-PL" sz="1000" dirty="0"/>
                        <a:t>Zbigniew Szukalski, dyrektor Zamku SIMP w Rydzynie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dirty="0"/>
                        <a:t>Podsumowanie i perspektywy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4421298"/>
                  </a:ext>
                </a:extLst>
              </a:tr>
              <a:tr h="275934">
                <a:tc>
                  <a:txBody>
                    <a:bodyPr/>
                    <a:lstStyle/>
                    <a:p>
                      <a:pPr algn="l"/>
                      <a:endParaRPr lang="pl-PL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8102003"/>
                  </a:ext>
                </a:extLst>
              </a:tr>
              <a:tr h="1170492">
                <a:tc>
                  <a:txBody>
                    <a:bodyPr/>
                    <a:lstStyle/>
                    <a:p>
                      <a:pPr algn="l"/>
                      <a:endParaRPr lang="pl-PL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3548443"/>
                  </a:ext>
                </a:extLst>
              </a:tr>
              <a:tr h="205813">
                <a:tc>
                  <a:txBody>
                    <a:bodyPr/>
                    <a:lstStyle/>
                    <a:p>
                      <a:pPr algn="ctr"/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7274734"/>
                  </a:ext>
                </a:extLst>
              </a:tr>
              <a:tr h="205813">
                <a:tc>
                  <a:txBody>
                    <a:bodyPr/>
                    <a:lstStyle/>
                    <a:p>
                      <a:pPr algn="ctr"/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8499961"/>
                  </a:ext>
                </a:extLst>
              </a:tr>
              <a:tr h="205813">
                <a:tc>
                  <a:txBody>
                    <a:bodyPr/>
                    <a:lstStyle/>
                    <a:p>
                      <a:pPr algn="ctr"/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7267122"/>
                  </a:ext>
                </a:extLst>
              </a:tr>
              <a:tr h="205813">
                <a:tc>
                  <a:txBody>
                    <a:bodyPr/>
                    <a:lstStyle/>
                    <a:p>
                      <a:pPr algn="ctr"/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4672632"/>
                  </a:ext>
                </a:extLst>
              </a:tr>
            </a:tbl>
          </a:graphicData>
        </a:graphic>
      </p:graphicFrame>
      <p:sp>
        <p:nvSpPr>
          <p:cNvPr id="18" name="Textfeld 29">
            <a:extLst>
              <a:ext uri="{FF2B5EF4-FFF2-40B4-BE49-F238E27FC236}">
                <a16:creationId xmlns="" xmlns:a16="http://schemas.microsoft.com/office/drawing/2014/main" id="{0EE0B567-ACE5-4132-AE3C-7E2F73B991A3}"/>
              </a:ext>
            </a:extLst>
          </p:cNvPr>
          <p:cNvSpPr txBox="1"/>
          <p:nvPr/>
        </p:nvSpPr>
        <p:spPr>
          <a:xfrm>
            <a:off x="2597727" y="6045691"/>
            <a:ext cx="3719946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0" u="none" strike="noStrike" baseline="0" dirty="0" err="1">
                <a:latin typeface="Calibri" panose="020F0502020204030204" pitchFamily="34" charset="0"/>
              </a:rPr>
              <a:t>Cottbus</a:t>
            </a:r>
            <a:r>
              <a:rPr lang="pl-PL" sz="1200" b="1" i="0" u="none" strike="noStrike" baseline="0" dirty="0">
                <a:latin typeface="Calibri" panose="020F0502020204030204" pitchFamily="34" charset="0"/>
              </a:rPr>
              <a:t> – Zielona Góra – Gorzów Wielkopolski </a:t>
            </a:r>
            <a:br>
              <a:rPr lang="pl-PL" sz="1200" b="1" i="0" u="none" strike="noStrike" baseline="0" dirty="0">
                <a:latin typeface="Calibri" panose="020F0502020204030204" pitchFamily="34" charset="0"/>
              </a:rPr>
            </a:br>
            <a:r>
              <a:rPr lang="pl-PL" sz="1200" b="0" i="0" u="none" strike="noStrike" baseline="0" dirty="0">
                <a:latin typeface="Calibri" panose="020F0502020204030204" pitchFamily="34" charset="0"/>
              </a:rPr>
              <a:t>Online:</a:t>
            </a:r>
          </a:p>
          <a:p>
            <a:endParaRPr lang="pl-PL" sz="1100" dirty="0">
              <a:latin typeface="Calibri" panose="020F0502020204030204" pitchFamily="34" charset="0"/>
            </a:endParaRPr>
          </a:p>
          <a:p>
            <a:endParaRPr lang="pl-PL" sz="1400" b="0" i="0" u="none" strike="noStrike" baseline="0" dirty="0">
              <a:latin typeface="Calibri" panose="020F0502020204030204" pitchFamily="34" charset="0"/>
            </a:endParaRPr>
          </a:p>
          <a:p>
            <a:endParaRPr lang="pl-PL" sz="1400" dirty="0">
              <a:latin typeface="Calibri" panose="020F0502020204030204" pitchFamily="34" charset="0"/>
            </a:endParaRPr>
          </a:p>
          <a:p>
            <a:endParaRPr lang="pl-PL" sz="1400" b="0" i="0" u="none" strike="noStrike" baseline="0" dirty="0">
              <a:latin typeface="Calibri" panose="020F0502020204030204" pitchFamily="34" charset="0"/>
            </a:endParaRPr>
          </a:p>
          <a:p>
            <a:endParaRPr lang="pl-PL" sz="1400" dirty="0">
              <a:latin typeface="Calibri" panose="020F0502020204030204" pitchFamily="34" charset="0"/>
            </a:endParaRPr>
          </a:p>
          <a:p>
            <a:r>
              <a:rPr lang="pl-PL" sz="1200" b="1" i="0" u="none" strike="noStrike" baseline="0" dirty="0" smtClean="0"/>
              <a:t>Zoom</a:t>
            </a:r>
            <a:r>
              <a:rPr lang="pl-PL" sz="1200" b="1" i="0" u="none" strike="noStrike" baseline="0" dirty="0"/>
              <a:t>: </a:t>
            </a:r>
            <a:r>
              <a:rPr lang="pl-PL" sz="1200" b="0" i="0" u="none" strike="noStrike" baseline="0" dirty="0">
                <a:hlinkClick r:id="rId3"/>
              </a:rPr>
              <a:t>https://us02web.zoom.us/j/88636131937?pwd=dmE5dVc2UkdjVXNjN1hzS3NPM1B3UT09</a:t>
            </a:r>
            <a:endParaRPr lang="pl-PL" sz="1200" b="0" i="0" u="none" strike="noStrike" baseline="0" dirty="0"/>
          </a:p>
          <a:p>
            <a:endParaRPr lang="pl-PL" sz="1200" dirty="0"/>
          </a:p>
          <a:p>
            <a:r>
              <a:rPr lang="de-DE" sz="1200" b="1" dirty="0" err="1"/>
              <a:t>Kenncode</a:t>
            </a:r>
            <a:r>
              <a:rPr lang="de-DE" sz="1200" dirty="0"/>
              <a:t>: 675210</a:t>
            </a:r>
          </a:p>
        </p:txBody>
      </p:sp>
      <p:grpSp>
        <p:nvGrpSpPr>
          <p:cNvPr id="12" name="Gruppieren 19">
            <a:extLst>
              <a:ext uri="{FF2B5EF4-FFF2-40B4-BE49-F238E27FC236}">
                <a16:creationId xmlns="" xmlns:a16="http://schemas.microsoft.com/office/drawing/2014/main" id="{753C0D7C-B5FF-4FDB-9085-66F91A4A8A2C}"/>
              </a:ext>
            </a:extLst>
          </p:cNvPr>
          <p:cNvGrpSpPr/>
          <p:nvPr/>
        </p:nvGrpSpPr>
        <p:grpSpPr>
          <a:xfrm>
            <a:off x="4518000" y="6302850"/>
            <a:ext cx="1280127" cy="1337932"/>
            <a:chOff x="3787270" y="1595850"/>
            <a:chExt cx="2922140" cy="3022709"/>
          </a:xfrm>
        </p:grpSpPr>
        <p:pic>
          <p:nvPicPr>
            <p:cNvPr id="13" name="Grafik 20" descr="Verbindungen">
              <a:extLst>
                <a:ext uri="{FF2B5EF4-FFF2-40B4-BE49-F238E27FC236}">
                  <a16:creationId xmlns="" xmlns:a16="http://schemas.microsoft.com/office/drawing/2014/main" id="{F1F483D3-8980-4773-8FF3-1404F889E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787270" y="1595850"/>
              <a:ext cx="2711478" cy="2711478"/>
            </a:xfrm>
            <a:prstGeom prst="rect">
              <a:avLst/>
            </a:prstGeom>
          </p:spPr>
        </p:pic>
        <p:pic>
          <p:nvPicPr>
            <p:cNvPr id="14" name="Grafik 21" descr="Callcenter">
              <a:extLst>
                <a:ext uri="{FF2B5EF4-FFF2-40B4-BE49-F238E27FC236}">
                  <a16:creationId xmlns="" xmlns:a16="http://schemas.microsoft.com/office/drawing/2014/main" id="{7D5D2B29-0040-4022-87F2-0D2191D116F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795010" y="3704159"/>
              <a:ext cx="914400" cy="914400"/>
            </a:xfrm>
            <a:prstGeom prst="rect">
              <a:avLst/>
            </a:prstGeom>
          </p:spPr>
        </p:pic>
        <p:sp>
          <p:nvSpPr>
            <p:cNvPr id="15" name="Rechteck 22">
              <a:extLst>
                <a:ext uri="{FF2B5EF4-FFF2-40B4-BE49-F238E27FC236}">
                  <a16:creationId xmlns="" xmlns:a16="http://schemas.microsoft.com/office/drawing/2014/main" id="{D31470A7-5FFB-4C72-81A3-25DE0895E763}"/>
                </a:ext>
              </a:extLst>
            </p:cNvPr>
            <p:cNvSpPr/>
            <p:nvPr/>
          </p:nvSpPr>
          <p:spPr>
            <a:xfrm rot="19589811">
              <a:off x="5731362" y="3520920"/>
              <a:ext cx="89093" cy="98000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/>
            </a:p>
          </p:txBody>
        </p:sp>
      </p:grpSp>
      <p:sp>
        <p:nvSpPr>
          <p:cNvPr id="16" name="Textfeld 24">
            <a:extLst>
              <a:ext uri="{FF2B5EF4-FFF2-40B4-BE49-F238E27FC236}">
                <a16:creationId xmlns="" xmlns:a16="http://schemas.microsoft.com/office/drawing/2014/main" id="{69B0BAB1-0F20-4D44-995C-79BABEE931B1}"/>
              </a:ext>
            </a:extLst>
          </p:cNvPr>
          <p:cNvSpPr txBox="1"/>
          <p:nvPr/>
        </p:nvSpPr>
        <p:spPr>
          <a:xfrm>
            <a:off x="501041" y="8363746"/>
            <a:ext cx="115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>
                    <a:lumMod val="50000"/>
                  </a:schemeClr>
                </a:solidFill>
              </a:rPr>
              <a:t>Refundowany</a:t>
            </a:r>
            <a:endParaRPr lang="de-DE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1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1365</TotalTime>
  <Words>383</Words>
  <Application>Microsoft Office PowerPoint</Application>
  <PresentationFormat>Papier A4 (210x297 mm)</PresentationFormat>
  <Paragraphs>196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Rene Wickmann</dc:creator>
  <cp:lastModifiedBy>Ola Piotrowiak</cp:lastModifiedBy>
  <cp:revision>103</cp:revision>
  <cp:lastPrinted>2021-12-08T19:33:47Z</cp:lastPrinted>
  <dcterms:created xsi:type="dcterms:W3CDTF">2021-02-24T14:26:17Z</dcterms:created>
  <dcterms:modified xsi:type="dcterms:W3CDTF">2021-12-08T19:55:56Z</dcterms:modified>
</cp:coreProperties>
</file>